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Economica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Economica-italic.fntdata"/><Relationship Id="rId12" Type="http://schemas.openxmlformats.org/officeDocument/2006/relationships/slide" Target="slides/slide8.xml"/><Relationship Id="rId34" Type="http://schemas.openxmlformats.org/officeDocument/2006/relationships/font" Target="fonts/Economica-bold.fntdata"/><Relationship Id="rId15" Type="http://schemas.openxmlformats.org/officeDocument/2006/relationships/slide" Target="slides/slide11.xml"/><Relationship Id="rId37" Type="http://schemas.openxmlformats.org/officeDocument/2006/relationships/font" Target="fonts/OpenSans-regular.fntdata"/><Relationship Id="rId14" Type="http://schemas.openxmlformats.org/officeDocument/2006/relationships/slide" Target="slides/slide10.xml"/><Relationship Id="rId36" Type="http://schemas.openxmlformats.org/officeDocument/2006/relationships/font" Target="fonts/Economica-boldItalic.fntdata"/><Relationship Id="rId17" Type="http://schemas.openxmlformats.org/officeDocument/2006/relationships/slide" Target="slides/slide13.xml"/><Relationship Id="rId39" Type="http://schemas.openxmlformats.org/officeDocument/2006/relationships/font" Target="fonts/OpenSans-italic.fntdata"/><Relationship Id="rId16" Type="http://schemas.openxmlformats.org/officeDocument/2006/relationships/slide" Target="slides/slide12.xml"/><Relationship Id="rId38" Type="http://schemas.openxmlformats.org/officeDocument/2006/relationships/font" Target="fonts/OpenSans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>
                <a:solidFill>
                  <a:schemeClr val="dk1"/>
                </a:solidFill>
              </a:rPr>
              <a:t>https://docs.google.com/presentation/d/1MLeVCIy60nxlfVSSIU_BI8NzkVr1opT_VdZxfvUDVbE/edit#slide=id.g2367a43d20_0_25</a:t>
            </a:r>
            <a:endParaRPr sz="14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Shape 3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Shape 3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jp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565525" y="1723500"/>
            <a:ext cx="2854500" cy="275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 txBox="1"/>
          <p:nvPr/>
        </p:nvSpPr>
        <p:spPr>
          <a:xfrm>
            <a:off x="1245475" y="14205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População (N)</a:t>
            </a:r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2026450" y="3595075"/>
            <a:ext cx="733800" cy="673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Shape 194"/>
          <p:cNvSpPr txBox="1"/>
          <p:nvPr/>
        </p:nvSpPr>
        <p:spPr>
          <a:xfrm>
            <a:off x="1659550" y="32560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(n)</a:t>
            </a:r>
            <a:endParaRPr/>
          </a:p>
        </p:txBody>
      </p:sp>
      <p:sp>
        <p:nvSpPr>
          <p:cNvPr id="195" name="Shape 195"/>
          <p:cNvSpPr txBox="1"/>
          <p:nvPr/>
        </p:nvSpPr>
        <p:spPr>
          <a:xfrm>
            <a:off x="4543800" y="3256000"/>
            <a:ext cx="434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Shape 196"/>
          <p:cNvSpPr txBox="1"/>
          <p:nvPr/>
        </p:nvSpPr>
        <p:spPr>
          <a:xfrm>
            <a:off x="3830700" y="1077175"/>
            <a:ext cx="5170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posso estimar média e desvio padrão da população com a amostra?</a:t>
            </a: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5591238" y="2021450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6348600" y="1865013"/>
            <a:ext cx="2201400" cy="6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da média da população é a própria média amostral. </a:t>
            </a: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13" y="1976952"/>
            <a:ext cx="1770600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763" y="2806337"/>
            <a:ext cx="2712124" cy="5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6543875" y="2895688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/>
        </p:nvSpPr>
        <p:spPr>
          <a:xfrm>
            <a:off x="7196975" y="2709500"/>
            <a:ext cx="1898400" cy="10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ENVIESADO da variância da população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565525" y="1723500"/>
            <a:ext cx="2854500" cy="275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/>
        </p:nvSpPr>
        <p:spPr>
          <a:xfrm>
            <a:off x="1245475" y="14205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População (N)</a:t>
            </a:r>
            <a:endParaRPr/>
          </a:p>
        </p:txBody>
      </p:sp>
      <p:sp>
        <p:nvSpPr>
          <p:cNvPr id="210" name="Shape 210"/>
          <p:cNvSpPr/>
          <p:nvPr/>
        </p:nvSpPr>
        <p:spPr>
          <a:xfrm>
            <a:off x="2026450" y="3595075"/>
            <a:ext cx="733800" cy="673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Shape 211"/>
          <p:cNvSpPr txBox="1"/>
          <p:nvPr/>
        </p:nvSpPr>
        <p:spPr>
          <a:xfrm>
            <a:off x="1659550" y="32560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(n)</a:t>
            </a:r>
            <a:endParaRPr/>
          </a:p>
        </p:txBody>
      </p:sp>
      <p:sp>
        <p:nvSpPr>
          <p:cNvPr id="212" name="Shape 212"/>
          <p:cNvSpPr txBox="1"/>
          <p:nvPr/>
        </p:nvSpPr>
        <p:spPr>
          <a:xfrm>
            <a:off x="4543800" y="3256000"/>
            <a:ext cx="434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3830700" y="1077175"/>
            <a:ext cx="5170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posso estimar média e desvio padrão da população com a amostra?</a:t>
            </a: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214" name="Shape 214"/>
          <p:cNvSpPr/>
          <p:nvPr/>
        </p:nvSpPr>
        <p:spPr>
          <a:xfrm>
            <a:off x="5591238" y="2021450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6282975" y="1753051"/>
            <a:ext cx="2241600" cy="735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da média da população é a própria média amostral. </a:t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13" y="1976952"/>
            <a:ext cx="1770600" cy="4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3763" y="2806337"/>
            <a:ext cx="2712124" cy="53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Shape 218"/>
          <p:cNvSpPr/>
          <p:nvPr/>
        </p:nvSpPr>
        <p:spPr>
          <a:xfrm>
            <a:off x="6543875" y="2895688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/>
        </p:nvSpPr>
        <p:spPr>
          <a:xfrm>
            <a:off x="7156475" y="2639525"/>
            <a:ext cx="1898400" cy="10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ENVIESADO da variância da população</a:t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5762" y="3840800"/>
            <a:ext cx="2808126" cy="5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/>
          <p:nvPr/>
        </p:nvSpPr>
        <p:spPr>
          <a:xfrm>
            <a:off x="6584375" y="3901063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7196975" y="3761125"/>
            <a:ext cx="1898400" cy="1020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NÃO ENVIESADO da variância da população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63" y="1410750"/>
            <a:ext cx="2712124" cy="53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387" y="1392437"/>
            <a:ext cx="2808126" cy="5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1071875" y="2007050"/>
            <a:ext cx="1222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Enviesado</a:t>
            </a:r>
            <a:endParaRPr b="1"/>
          </a:p>
        </p:txBody>
      </p:sp>
      <p:sp>
        <p:nvSpPr>
          <p:cNvPr id="231" name="Shape 231"/>
          <p:cNvSpPr txBox="1"/>
          <p:nvPr/>
        </p:nvSpPr>
        <p:spPr>
          <a:xfrm>
            <a:off x="6103800" y="2007050"/>
            <a:ext cx="18885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Não </a:t>
            </a:r>
            <a:r>
              <a:rPr b="1" lang="pt-BR"/>
              <a:t>Enviesado</a:t>
            </a:r>
            <a:endParaRPr b="1"/>
          </a:p>
        </p:txBody>
      </p:sp>
      <p:sp>
        <p:nvSpPr>
          <p:cNvPr id="232" name="Shape 232"/>
          <p:cNvSpPr txBox="1"/>
          <p:nvPr/>
        </p:nvSpPr>
        <p:spPr>
          <a:xfrm>
            <a:off x="613175" y="3551075"/>
            <a:ext cx="7161600" cy="9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VOU MOSTRAR A PROVA DISSO NA QUINTA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Nós queremos testar a hipótese que mais de 30% das famílias brasileiras têm acesso à internet (com um nível de significância de 5%). Nós pegamos uma amostra de 150 famílias e descobrimos que 57 têm acesso.</a:t>
            </a:r>
            <a:endParaRPr sz="1800"/>
          </a:p>
        </p:txBody>
      </p:sp>
      <p:sp>
        <p:nvSpPr>
          <p:cNvPr id="239" name="Shape 239"/>
          <p:cNvSpPr txBox="1"/>
          <p:nvPr/>
        </p:nvSpPr>
        <p:spPr>
          <a:xfrm>
            <a:off x="604275" y="2978200"/>
            <a:ext cx="82800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240" name="Shape 240"/>
          <p:cNvSpPr/>
          <p:nvPr/>
        </p:nvSpPr>
        <p:spPr>
          <a:xfrm rot="2960999">
            <a:off x="1812827" y="3517697"/>
            <a:ext cx="841831" cy="625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 txBox="1"/>
          <p:nvPr/>
        </p:nvSpPr>
        <p:spPr>
          <a:xfrm>
            <a:off x="2395475" y="4157950"/>
            <a:ext cx="16257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nula.</a:t>
            </a:r>
            <a:endParaRPr/>
          </a:p>
        </p:txBody>
      </p:sp>
      <p:sp>
        <p:nvSpPr>
          <p:cNvPr id="242" name="Shape 242"/>
          <p:cNvSpPr/>
          <p:nvPr/>
        </p:nvSpPr>
        <p:spPr>
          <a:xfrm rot="2960999">
            <a:off x="6022477" y="3517697"/>
            <a:ext cx="841831" cy="62589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 txBox="1"/>
          <p:nvPr/>
        </p:nvSpPr>
        <p:spPr>
          <a:xfrm>
            <a:off x="6828150" y="4058575"/>
            <a:ext cx="20043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Hipótese alternativa.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49" name="Shape 249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250" name="Shape 250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251" name="Shape 251"/>
          <p:cNvSpPr txBox="1"/>
          <p:nvPr/>
        </p:nvSpPr>
        <p:spPr>
          <a:xfrm>
            <a:off x="625850" y="2625700"/>
            <a:ext cx="64743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3601363" y="3118450"/>
            <a:ext cx="1410000" cy="4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/>
        </p:nvSpPr>
        <p:spPr>
          <a:xfrm>
            <a:off x="5251425" y="2992600"/>
            <a:ext cx="3647100" cy="98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 ou não ter internet segue uma distribuição de Bernoulli, sabemos calcular (aulas passadas) a média e desvio padrão para essa distribuição.</a:t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990589"/>
            <a:ext cx="3118098" cy="752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60" name="Shape 260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261" name="Shape 261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262" name="Shape 262"/>
          <p:cNvSpPr txBox="1"/>
          <p:nvPr/>
        </p:nvSpPr>
        <p:spPr>
          <a:xfrm>
            <a:off x="625850" y="2625700"/>
            <a:ext cx="64743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3740700" y="3334250"/>
            <a:ext cx="1410000" cy="4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5216000" y="2625700"/>
            <a:ext cx="3927900" cy="229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probabilidade desta amostra ter sido gerada em H0 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52" y="3065464"/>
            <a:ext cx="3118098" cy="752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71" name="Shape 271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272" name="Shape 272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273" name="Shape 273"/>
          <p:cNvSpPr txBox="1"/>
          <p:nvPr/>
        </p:nvSpPr>
        <p:spPr>
          <a:xfrm>
            <a:off x="625850" y="2625700"/>
            <a:ext cx="64743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3740700" y="3334250"/>
            <a:ext cx="1410000" cy="4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Shape 275"/>
          <p:cNvSpPr txBox="1"/>
          <p:nvPr/>
        </p:nvSpPr>
        <p:spPr>
          <a:xfrm>
            <a:off x="5216000" y="2625700"/>
            <a:ext cx="3927900" cy="229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probabilidade desta amostra ter sido gerada em H0 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Shape 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990589"/>
            <a:ext cx="3118098" cy="752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7" name="Shape 2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088" y="3334250"/>
            <a:ext cx="1868862" cy="7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7551425" y="3334325"/>
            <a:ext cx="1491000" cy="752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Parâmetros da distribuição amostral</a:t>
            </a:r>
            <a:endParaRPr/>
          </a:p>
        </p:txBody>
      </p:sp>
      <p:sp>
        <p:nvSpPr>
          <p:cNvPr id="279" name="Shape 279"/>
          <p:cNvSpPr/>
          <p:nvPr/>
        </p:nvSpPr>
        <p:spPr>
          <a:xfrm>
            <a:off x="7185538" y="3203225"/>
            <a:ext cx="280500" cy="1014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286" name="Shape 286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287" name="Shape 287"/>
          <p:cNvSpPr txBox="1"/>
          <p:nvPr/>
        </p:nvSpPr>
        <p:spPr>
          <a:xfrm>
            <a:off x="625850" y="2625700"/>
            <a:ext cx="64743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3740700" y="3334250"/>
            <a:ext cx="1410000" cy="49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Shape 289"/>
          <p:cNvSpPr txBox="1"/>
          <p:nvPr/>
        </p:nvSpPr>
        <p:spPr>
          <a:xfrm>
            <a:off x="5216000" y="2625700"/>
            <a:ext cx="3927900" cy="229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probabilidade desta amostra ter sido gerada em H0 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2" y="2990589"/>
            <a:ext cx="3118098" cy="7522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1" name="Shape 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102" y="3334250"/>
            <a:ext cx="2065306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1100" y="4287400"/>
            <a:ext cx="2210324" cy="4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460400" y="1280475"/>
            <a:ext cx="8683500" cy="22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299" name="Shape 299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sp>
        <p:nvSpPr>
          <p:cNvPr id="300" name="Shape 300"/>
          <p:cNvSpPr txBox="1"/>
          <p:nvPr/>
        </p:nvSpPr>
        <p:spPr>
          <a:xfrm>
            <a:off x="625850" y="2625700"/>
            <a:ext cx="64743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Shape 301"/>
          <p:cNvSpPr txBox="1"/>
          <p:nvPr/>
        </p:nvSpPr>
        <p:spPr>
          <a:xfrm>
            <a:off x="311700" y="2602550"/>
            <a:ext cx="3927900" cy="229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probabilidade desta amostra ter sido gerada em H0 ?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52" y="3240725"/>
            <a:ext cx="2065306" cy="8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50" y="4193875"/>
            <a:ext cx="2210324" cy="41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Shape 304"/>
          <p:cNvCxnSpPr/>
          <p:nvPr/>
        </p:nvCxnSpPr>
        <p:spPr>
          <a:xfrm flipH="1" rot="10800000">
            <a:off x="5402475" y="3028500"/>
            <a:ext cx="1474800" cy="1086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Shape 305"/>
          <p:cNvCxnSpPr/>
          <p:nvPr/>
        </p:nvCxnSpPr>
        <p:spPr>
          <a:xfrm>
            <a:off x="6835375" y="3028500"/>
            <a:ext cx="1474800" cy="1086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Shape 306"/>
          <p:cNvCxnSpPr/>
          <p:nvPr/>
        </p:nvCxnSpPr>
        <p:spPr>
          <a:xfrm flipH="1" rot="10800000">
            <a:off x="4755050" y="4237050"/>
            <a:ext cx="4301700" cy="50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7" name="Shape 307"/>
          <p:cNvCxnSpPr/>
          <p:nvPr/>
        </p:nvCxnSpPr>
        <p:spPr>
          <a:xfrm>
            <a:off x="6855600" y="2755200"/>
            <a:ext cx="14400" cy="165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Shape 308"/>
          <p:cNvSpPr txBox="1"/>
          <p:nvPr/>
        </p:nvSpPr>
        <p:spPr>
          <a:xfrm>
            <a:off x="6736950" y="4317850"/>
            <a:ext cx="2517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</a:t>
            </a:r>
            <a:endParaRPr/>
          </a:p>
        </p:txBody>
      </p:sp>
      <p:cxnSp>
        <p:nvCxnSpPr>
          <p:cNvPr id="309" name="Shape 309"/>
          <p:cNvCxnSpPr/>
          <p:nvPr/>
        </p:nvCxnSpPr>
        <p:spPr>
          <a:xfrm>
            <a:off x="7819550" y="3906175"/>
            <a:ext cx="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Shape 310"/>
          <p:cNvSpPr txBox="1"/>
          <p:nvPr/>
        </p:nvSpPr>
        <p:spPr>
          <a:xfrm>
            <a:off x="7693700" y="4237050"/>
            <a:ext cx="251700" cy="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endParaRPr/>
          </a:p>
        </p:txBody>
      </p:sp>
      <p:cxnSp>
        <p:nvCxnSpPr>
          <p:cNvPr id="311" name="Shape 311"/>
          <p:cNvCxnSpPr/>
          <p:nvPr/>
        </p:nvCxnSpPr>
        <p:spPr>
          <a:xfrm>
            <a:off x="7826750" y="4014100"/>
            <a:ext cx="230100" cy="22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Shape 312"/>
          <p:cNvCxnSpPr/>
          <p:nvPr/>
        </p:nvCxnSpPr>
        <p:spPr>
          <a:xfrm>
            <a:off x="7945400" y="4014100"/>
            <a:ext cx="230100" cy="222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Shape 313"/>
          <p:cNvCxnSpPr/>
          <p:nvPr/>
        </p:nvCxnSpPr>
        <p:spPr>
          <a:xfrm>
            <a:off x="8126575" y="4072025"/>
            <a:ext cx="203700" cy="18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Shape 314"/>
          <p:cNvSpPr/>
          <p:nvPr/>
        </p:nvSpPr>
        <p:spPr>
          <a:xfrm rot="-2700000">
            <a:off x="7987873" y="3786478"/>
            <a:ext cx="287651" cy="23928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Shape 315"/>
          <p:cNvSpPr txBox="1"/>
          <p:nvPr/>
        </p:nvSpPr>
        <p:spPr>
          <a:xfrm>
            <a:off x="8040150" y="2913450"/>
            <a:ext cx="1111500" cy="870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Essa área tem que ser 5%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425" y="64750"/>
            <a:ext cx="4671050" cy="599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Shape 322"/>
          <p:cNvSpPr/>
          <p:nvPr/>
        </p:nvSpPr>
        <p:spPr>
          <a:xfrm>
            <a:off x="6316075" y="3920575"/>
            <a:ext cx="424500" cy="11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3885925" y="3920575"/>
            <a:ext cx="424500" cy="115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6316075" y="2122125"/>
            <a:ext cx="424500" cy="195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/>
        </p:nvSpPr>
        <p:spPr>
          <a:xfrm>
            <a:off x="1668950" y="3179600"/>
            <a:ext cx="18129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 = 1,65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Revisão do Teorema Central do Limite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Diferença entre Parâmetros  e Estimadores (estatísticas)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de Hipótese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Significância Estatística / p-value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de Hipótese usando distribuição T-Student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Chi-Square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401225" y="1147225"/>
            <a:ext cx="86835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Considere a H0 verdadeira (você prova mostrando que H0 não é provável)</a:t>
            </a:r>
            <a:endParaRPr sz="1800"/>
          </a:p>
        </p:txBody>
      </p:sp>
      <p:sp>
        <p:nvSpPr>
          <p:cNvPr id="332" name="Shape 332"/>
          <p:cNvSpPr txBox="1"/>
          <p:nvPr/>
        </p:nvSpPr>
        <p:spPr>
          <a:xfrm>
            <a:off x="552300" y="1848775"/>
            <a:ext cx="82800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H</a:t>
            </a:r>
            <a:r>
              <a:rPr baseline="-25000" lang="pt-BR" sz="1800"/>
              <a:t>0</a:t>
            </a:r>
            <a:r>
              <a:rPr lang="pt-BR" sz="1800"/>
              <a:t>: 30% ou menos tem acesso</a:t>
            </a:r>
            <a:r>
              <a:rPr lang="pt-BR"/>
              <a:t>                                  </a:t>
            </a:r>
            <a:r>
              <a:rPr lang="pt-BR" sz="1800"/>
              <a:t>H</a:t>
            </a:r>
            <a:r>
              <a:rPr baseline="-25000" lang="pt-BR" sz="1800"/>
              <a:t>1</a:t>
            </a:r>
            <a:r>
              <a:rPr lang="pt-BR" sz="1800"/>
              <a:t>: mais de 30% tem acesso</a:t>
            </a:r>
            <a:endParaRPr sz="1800"/>
          </a:p>
        </p:txBody>
      </p:sp>
      <p:cxnSp>
        <p:nvCxnSpPr>
          <p:cNvPr id="333" name="Shape 333"/>
          <p:cNvCxnSpPr/>
          <p:nvPr/>
        </p:nvCxnSpPr>
        <p:spPr>
          <a:xfrm flipH="1" rot="10800000">
            <a:off x="1608896" y="3043649"/>
            <a:ext cx="1845900" cy="1347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4" name="Shape 334"/>
          <p:cNvCxnSpPr/>
          <p:nvPr/>
        </p:nvCxnSpPr>
        <p:spPr>
          <a:xfrm>
            <a:off x="3402433" y="3043781"/>
            <a:ext cx="1845900" cy="1347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5" name="Shape 335"/>
          <p:cNvCxnSpPr/>
          <p:nvPr/>
        </p:nvCxnSpPr>
        <p:spPr>
          <a:xfrm flipH="1" rot="10800000">
            <a:off x="798525" y="4542660"/>
            <a:ext cx="5384400" cy="62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Shape 336"/>
          <p:cNvCxnSpPr/>
          <p:nvPr/>
        </p:nvCxnSpPr>
        <p:spPr>
          <a:xfrm>
            <a:off x="3427748" y="2704850"/>
            <a:ext cx="18000" cy="205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Shape 337"/>
          <p:cNvSpPr txBox="1"/>
          <p:nvPr/>
        </p:nvSpPr>
        <p:spPr>
          <a:xfrm>
            <a:off x="3279236" y="4642761"/>
            <a:ext cx="3150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0</a:t>
            </a:r>
            <a:endParaRPr/>
          </a:p>
        </p:txBody>
      </p:sp>
      <p:cxnSp>
        <p:nvCxnSpPr>
          <p:cNvPr id="338" name="Shape 338"/>
          <p:cNvCxnSpPr/>
          <p:nvPr/>
        </p:nvCxnSpPr>
        <p:spPr>
          <a:xfrm>
            <a:off x="4634308" y="4132224"/>
            <a:ext cx="0" cy="42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Shape 339"/>
          <p:cNvSpPr txBox="1"/>
          <p:nvPr/>
        </p:nvSpPr>
        <p:spPr>
          <a:xfrm>
            <a:off x="4179550" y="4542375"/>
            <a:ext cx="839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p=1.65</a:t>
            </a:r>
            <a:endParaRPr/>
          </a:p>
        </p:txBody>
      </p:sp>
      <p:cxnSp>
        <p:nvCxnSpPr>
          <p:cNvPr id="340" name="Shape 340"/>
          <p:cNvCxnSpPr/>
          <p:nvPr/>
        </p:nvCxnSpPr>
        <p:spPr>
          <a:xfrm>
            <a:off x="5071575" y="4380975"/>
            <a:ext cx="0" cy="17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Shape 341"/>
          <p:cNvSpPr txBox="1"/>
          <p:nvPr/>
        </p:nvSpPr>
        <p:spPr>
          <a:xfrm>
            <a:off x="4914625" y="4542375"/>
            <a:ext cx="839100" cy="2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Z</a:t>
            </a:r>
            <a:r>
              <a:rPr lang="pt-BR"/>
              <a:t>=2.14</a:t>
            </a:r>
            <a:endParaRPr/>
          </a:p>
        </p:txBody>
      </p:sp>
      <p:sp>
        <p:nvSpPr>
          <p:cNvPr id="342" name="Shape 342"/>
          <p:cNvSpPr txBox="1"/>
          <p:nvPr/>
        </p:nvSpPr>
        <p:spPr>
          <a:xfrm>
            <a:off x="5510375" y="2431450"/>
            <a:ext cx="3381000" cy="1740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Nossa H0 é possível?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provável?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Está abaixo do meu p-valor?0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Logo, rejeito H0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+"/>
            </a:pPr>
            <a:r>
              <a:rPr lang="pt-BR"/>
              <a:t>Nem sempre sei qual a distribuição da população.</a:t>
            </a:r>
            <a:endParaRPr/>
          </a:p>
          <a:p>
            <a:pPr indent="45720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Ex: Qual a distribuição para a morte por intoxicação alimentar de peixe cru ?</a:t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+"/>
            </a:pPr>
            <a:r>
              <a:rPr lang="pt-BR"/>
              <a:t>As vezes eu tenho a média e desvio padrão da população ou às vezes só a média. Nos dois casos também posso aplicar teste de hipótese.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Variância conhecida: 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Uma empresa especializada em métodos ágeis mediu o número de  “pontos” que um desenvolvedor faz em cada sprint de desenvolvimento. Sabendo que nos últimos anos a média dessa medida ficou em 20 pontos por quinzena com desvio padrão de 6 pontos.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Foi proposto que o time trocasse a linguagem de programação de C# para Python. Vinte (20) programadores foram avaliados, resultando numa média de 24 pontos durante o Sprint. </a:t>
            </a:r>
            <a:br>
              <a:rPr lang="pt-BR"/>
            </a:br>
            <a:br>
              <a:rPr lang="pt-BR"/>
            </a:br>
            <a:r>
              <a:rPr lang="pt-BR"/>
              <a:t>Houve uma melhora real no time por conta da mudança de linguagem?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H0: Não houve mudança                                          H1: Houve mudança positiva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Vou considerar meu nível de significância em 5% (p-value=0.05)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450" y="2542375"/>
            <a:ext cx="3239024" cy="959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50" y="3973665"/>
            <a:ext cx="3239024" cy="65591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>
            <a:off x="4122000" y="4179550"/>
            <a:ext cx="1007100" cy="32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 txBox="1"/>
          <p:nvPr/>
        </p:nvSpPr>
        <p:spPr>
          <a:xfrm>
            <a:off x="5467225" y="3769500"/>
            <a:ext cx="2776800" cy="95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probabilidade desse resultado ter sido por acaso?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pic>
        <p:nvPicPr>
          <p:cNvPr id="370" name="Shape 3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375" y="21713"/>
            <a:ext cx="3868876" cy="510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Shape 371"/>
          <p:cNvSpPr/>
          <p:nvPr/>
        </p:nvSpPr>
        <p:spPr>
          <a:xfrm>
            <a:off x="5202375" y="4409838"/>
            <a:ext cx="374100" cy="12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/>
          <p:nvPr/>
        </p:nvSpPr>
        <p:spPr>
          <a:xfrm>
            <a:off x="8311400" y="1763888"/>
            <a:ext cx="374100" cy="12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8239450" y="4409838"/>
            <a:ext cx="374100" cy="122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00" y="3022250"/>
            <a:ext cx="2224726" cy="26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Shape 375"/>
          <p:cNvSpPr txBox="1"/>
          <p:nvPr/>
        </p:nvSpPr>
        <p:spPr>
          <a:xfrm>
            <a:off x="294950" y="3611250"/>
            <a:ext cx="4362000" cy="1038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p-value é 5%, então vamos reprovar a Hipótese nula (muito improvável que o acaso tenha gerado essa melhoria)  e H1 passa a ser válida.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Variância desconhecida com muitos exemplos:  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Em 2012 pessoas com câncer de mama (sem parentes com o mesmo problema) apresentaram mortalidade de 2,3% . Um novo medicamento vem sendo estudado em um grupo de 1221 mulhes com esse tipo de câncer. Neste grupo a mortalidade anual observada foi de 1,98%, com desvio de 0,1%. Considerando que o p-valor utilizado na indústria farmacêutica é de 0.05, diga se esse novo remédio pode ser aprovado pela anvisa.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</a:t>
            </a:r>
            <a:endParaRPr/>
          </a:p>
        </p:txBody>
      </p:sp>
      <p:sp>
        <p:nvSpPr>
          <p:cNvPr id="387" name="Shape 38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Tenho a média da população, mas não tenho o desvio padrão da população.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Posso estimar o desvio padrão? (Tenho dados suficientes na amostra para isso?)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Se eu utilizar o estimador enviesado da população?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Variância desconhecida com poucos exemplos:  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Um sistema que passa por refactoring da interface tem 38% de aprovação. Cinco usuários testaram a nova interface. Quatro deles apontaram que a interface tinha melhorado e um apontou que não melhorou.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número de usuários é suficiente para estimar o desvio padrão da população?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de Hipóteses </a:t>
            </a:r>
            <a:endParaRPr/>
          </a:p>
        </p:txBody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Intervalo de confiança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(https://pt.khanacademy.org/math/statistics-probability/confidence-intervals-one-sample/modal/v/confidence-interval-example)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 Teorema Central do Limite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1300" y="2034437"/>
            <a:ext cx="2306576" cy="132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128150" y="3305625"/>
            <a:ext cx="2006100" cy="1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PDF qualquer</a:t>
            </a: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3190133" y="2150370"/>
            <a:ext cx="101100" cy="101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3190133" y="2371945"/>
            <a:ext cx="101100" cy="101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3344383" y="2150370"/>
            <a:ext cx="101100" cy="101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3344383" y="2371945"/>
            <a:ext cx="101100" cy="101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3498633" y="2270845"/>
            <a:ext cx="101100" cy="1011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3155983" y="2092870"/>
            <a:ext cx="4779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3190133" y="2780770"/>
            <a:ext cx="101100" cy="101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3190133" y="3002345"/>
            <a:ext cx="101100" cy="101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3344383" y="2780770"/>
            <a:ext cx="101100" cy="101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3344383" y="3002345"/>
            <a:ext cx="101100" cy="101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3498633" y="2901245"/>
            <a:ext cx="101100" cy="1011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3190133" y="3411170"/>
            <a:ext cx="101100" cy="10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3190133" y="3632745"/>
            <a:ext cx="101100" cy="10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3344383" y="3411170"/>
            <a:ext cx="101100" cy="10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3344383" y="3632745"/>
            <a:ext cx="101100" cy="10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3498633" y="3531645"/>
            <a:ext cx="101100" cy="101100"/>
          </a:xfrm>
          <a:prstGeom prst="ellipse">
            <a:avLst/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3190133" y="4041595"/>
            <a:ext cx="101100" cy="1011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3190133" y="4263170"/>
            <a:ext cx="101100" cy="1011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3344383" y="4041595"/>
            <a:ext cx="101100" cy="1011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3344383" y="4263170"/>
            <a:ext cx="101100" cy="1011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3498633" y="4162070"/>
            <a:ext cx="101100" cy="101100"/>
          </a:xfrm>
          <a:prstGeom prst="ellipse">
            <a:avLst/>
          </a:prstGeom>
          <a:solidFill>
            <a:srgbClr val="274E1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3155983" y="2723257"/>
            <a:ext cx="4779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3155983" y="3353657"/>
            <a:ext cx="4779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155983" y="3984070"/>
            <a:ext cx="477900" cy="437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2307708" y="4484745"/>
            <a:ext cx="1959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Amostras da PDF</a:t>
            </a: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942125" y="1983250"/>
            <a:ext cx="1959000" cy="5490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1396625" y="1494575"/>
            <a:ext cx="2086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Amostras</a:t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4574722" y="2027434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r>
              <a:rPr baseline="-25000" lang="pt-BR" sz="1800"/>
              <a:t>1</a:t>
            </a:r>
            <a:endParaRPr baseline="-25000" sz="1800"/>
          </a:p>
        </p:txBody>
      </p:sp>
      <p:cxnSp>
        <p:nvCxnSpPr>
          <p:cNvPr id="105" name="Shape 105"/>
          <p:cNvCxnSpPr/>
          <p:nvPr/>
        </p:nvCxnSpPr>
        <p:spPr>
          <a:xfrm>
            <a:off x="4631840" y="2140584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Shape 106"/>
          <p:cNvSpPr txBox="1"/>
          <p:nvPr/>
        </p:nvSpPr>
        <p:spPr>
          <a:xfrm>
            <a:off x="4574722" y="2713484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X</a:t>
            </a:r>
            <a:r>
              <a:rPr baseline="-25000" lang="pt-BR" sz="1800">
                <a:solidFill>
                  <a:srgbClr val="FF0000"/>
                </a:solidFill>
              </a:rPr>
              <a:t>2</a:t>
            </a:r>
            <a:endParaRPr baseline="-25000" sz="1800">
              <a:solidFill>
                <a:srgbClr val="FF0000"/>
              </a:solidFill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4631840" y="2826634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Shape 108"/>
          <p:cNvSpPr txBox="1"/>
          <p:nvPr/>
        </p:nvSpPr>
        <p:spPr>
          <a:xfrm>
            <a:off x="4574722" y="3390084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X</a:t>
            </a:r>
            <a:r>
              <a:rPr baseline="-25000" lang="pt-BR" sz="1800">
                <a:solidFill>
                  <a:srgbClr val="0000FF"/>
                </a:solidFill>
              </a:rPr>
              <a:t>3</a:t>
            </a:r>
            <a:endParaRPr baseline="-25000" sz="1800">
              <a:solidFill>
                <a:srgbClr val="0000FF"/>
              </a:solidFill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631840" y="3503234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Shape 110"/>
          <p:cNvSpPr txBox="1"/>
          <p:nvPr/>
        </p:nvSpPr>
        <p:spPr>
          <a:xfrm>
            <a:off x="4574722" y="4030184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74E13"/>
                </a:solidFill>
              </a:rPr>
              <a:t>X</a:t>
            </a:r>
            <a:r>
              <a:rPr baseline="-25000" lang="pt-BR" sz="1800">
                <a:solidFill>
                  <a:srgbClr val="274E13"/>
                </a:solidFill>
              </a:rPr>
              <a:t>4</a:t>
            </a:r>
            <a:endParaRPr baseline="-25000" sz="1800">
              <a:solidFill>
                <a:srgbClr val="274E13"/>
              </a:solidFill>
            </a:endParaRPr>
          </a:p>
        </p:txBody>
      </p:sp>
      <p:cxnSp>
        <p:nvCxnSpPr>
          <p:cNvPr id="111" name="Shape 111"/>
          <p:cNvCxnSpPr/>
          <p:nvPr/>
        </p:nvCxnSpPr>
        <p:spPr>
          <a:xfrm>
            <a:off x="4631840" y="4143334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Shape 112"/>
          <p:cNvSpPr/>
          <p:nvPr/>
        </p:nvSpPr>
        <p:spPr>
          <a:xfrm>
            <a:off x="3897033" y="2971995"/>
            <a:ext cx="477900" cy="3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 txBox="1"/>
          <p:nvPr/>
        </p:nvSpPr>
        <p:spPr>
          <a:xfrm>
            <a:off x="4023022" y="4506034"/>
            <a:ext cx="1959000" cy="6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Média</a:t>
            </a:r>
            <a:r>
              <a:rPr lang="pt-BR"/>
              <a:t> das amostras</a:t>
            </a:r>
            <a:endParaRPr/>
          </a:p>
        </p:txBody>
      </p:sp>
      <p:pic>
        <p:nvPicPr>
          <p:cNvPr descr="Resultado de imagem para normal curve"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786" y="1777725"/>
            <a:ext cx="2552490" cy="9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35283" y="2971995"/>
            <a:ext cx="477900" cy="381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7233625" y="2639000"/>
            <a:ext cx="549600" cy="2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X</a:t>
            </a:r>
            <a:r>
              <a:rPr baseline="-25000" lang="pt-BR" sz="1800"/>
              <a:t>1</a:t>
            </a:r>
            <a:endParaRPr baseline="-25000" sz="1800"/>
          </a:p>
        </p:txBody>
      </p:sp>
      <p:cxnSp>
        <p:nvCxnSpPr>
          <p:cNvPr id="117" name="Shape 117"/>
          <p:cNvCxnSpPr/>
          <p:nvPr/>
        </p:nvCxnSpPr>
        <p:spPr>
          <a:xfrm>
            <a:off x="7286325" y="2719054"/>
            <a:ext cx="1926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Shape 118"/>
          <p:cNvSpPr txBox="1"/>
          <p:nvPr/>
        </p:nvSpPr>
        <p:spPr>
          <a:xfrm>
            <a:off x="8286740" y="2626712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X</a:t>
            </a:r>
            <a:r>
              <a:rPr baseline="-25000" lang="pt-BR" sz="1800">
                <a:solidFill>
                  <a:srgbClr val="FF0000"/>
                </a:solidFill>
              </a:rPr>
              <a:t>2</a:t>
            </a:r>
            <a:endParaRPr baseline="-25000" sz="1800">
              <a:solidFill>
                <a:srgbClr val="FF0000"/>
              </a:solidFill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8343858" y="2739862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Shape 120"/>
          <p:cNvSpPr txBox="1"/>
          <p:nvPr/>
        </p:nvSpPr>
        <p:spPr>
          <a:xfrm>
            <a:off x="7630337" y="2615388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FF"/>
                </a:solidFill>
              </a:rPr>
              <a:t>X</a:t>
            </a:r>
            <a:r>
              <a:rPr baseline="-25000" lang="pt-BR" sz="1800">
                <a:solidFill>
                  <a:srgbClr val="0000FF"/>
                </a:solidFill>
              </a:rPr>
              <a:t>3</a:t>
            </a:r>
            <a:endParaRPr baseline="-25000" sz="1800">
              <a:solidFill>
                <a:srgbClr val="0000FF"/>
              </a:solidFill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7687455" y="2728538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" name="Shape 122"/>
          <p:cNvSpPr txBox="1"/>
          <p:nvPr/>
        </p:nvSpPr>
        <p:spPr>
          <a:xfrm>
            <a:off x="6787279" y="2614338"/>
            <a:ext cx="5958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274E13"/>
                </a:solidFill>
              </a:rPr>
              <a:t>X</a:t>
            </a:r>
            <a:r>
              <a:rPr baseline="-25000" lang="pt-BR" sz="1800">
                <a:solidFill>
                  <a:srgbClr val="274E13"/>
                </a:solidFill>
              </a:rPr>
              <a:t>4</a:t>
            </a:r>
            <a:endParaRPr baseline="-25000" sz="1800">
              <a:solidFill>
                <a:srgbClr val="274E13"/>
              </a:solidFill>
            </a:endParaRPr>
          </a:p>
        </p:txBody>
      </p:sp>
      <p:cxnSp>
        <p:nvCxnSpPr>
          <p:cNvPr id="123" name="Shape 123"/>
          <p:cNvCxnSpPr/>
          <p:nvPr/>
        </p:nvCxnSpPr>
        <p:spPr>
          <a:xfrm>
            <a:off x="6844396" y="2727488"/>
            <a:ext cx="208800" cy="0"/>
          </a:xfrm>
          <a:prstGeom prst="straightConnector1">
            <a:avLst/>
          </a:prstGeom>
          <a:noFill/>
          <a:ln cap="flat" cmpd="sng" w="28575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Shape 124"/>
          <p:cNvCxnSpPr/>
          <p:nvPr/>
        </p:nvCxnSpPr>
        <p:spPr>
          <a:xfrm flipH="1">
            <a:off x="6930825" y="2340250"/>
            <a:ext cx="6600" cy="343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Shape 125"/>
          <p:cNvCxnSpPr/>
          <p:nvPr/>
        </p:nvCxnSpPr>
        <p:spPr>
          <a:xfrm>
            <a:off x="7382029" y="1938063"/>
            <a:ext cx="12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Shape 126"/>
          <p:cNvCxnSpPr/>
          <p:nvPr/>
        </p:nvCxnSpPr>
        <p:spPr>
          <a:xfrm>
            <a:off x="7782904" y="1928363"/>
            <a:ext cx="1200" cy="743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Shape 127"/>
          <p:cNvCxnSpPr/>
          <p:nvPr/>
        </p:nvCxnSpPr>
        <p:spPr>
          <a:xfrm flipH="1">
            <a:off x="8445429" y="2489488"/>
            <a:ext cx="900" cy="174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Shape 128"/>
          <p:cNvSpPr txBox="1"/>
          <p:nvPr/>
        </p:nvSpPr>
        <p:spPr>
          <a:xfrm>
            <a:off x="6454025" y="3002350"/>
            <a:ext cx="2628000" cy="18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 médias das amostras seguem uma distribuição Normal com média da PDF que as originou e desvio padrão    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3600" y="3924477"/>
            <a:ext cx="919012" cy="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 Teorema Central do Limite</a:t>
            </a:r>
            <a:endParaRPr/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vez que eu saiba </a:t>
            </a:r>
            <a:r>
              <a:rPr b="1" lang="pt-BR"/>
              <a:t>o comportamento de uma população</a:t>
            </a:r>
            <a:r>
              <a:rPr lang="pt-BR"/>
              <a:t> (a distribuição mais seus parâmetros) eu sei </a:t>
            </a:r>
            <a:r>
              <a:rPr b="1" lang="pt-BR"/>
              <a:t>PREVIAMENTE como é o comportamento das amostras</a:t>
            </a:r>
            <a:r>
              <a:rPr lang="pt-BR"/>
              <a:t> originárias desta população.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Exemplo, considere que eu pegue uma amostra de tamanho 15 e tire a média dela. Essa amostra veio dos dados de salário da população brasileira (média de R$1.200,00 e std de R$ 800). Qual a chance de eu pegar uma amostra com média R$ 30.000,00 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 Teorema Central do Limite</a:t>
            </a:r>
            <a:endParaRPr/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Exemplo, considere que eu pegue muitas </a:t>
            </a:r>
            <a:r>
              <a:rPr b="1" lang="pt-BR"/>
              <a:t>amostras de tamanho 15</a:t>
            </a:r>
            <a:r>
              <a:rPr lang="pt-BR"/>
              <a:t> e tire a média delas. Essas amostras são provenientes dos dados de salário da população brasileira (média de R$1.200,00 e std de R$ 800). Qual a chance de eu pegar uma amostra com média maior do que R$ 30.000,00 ?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Média distribuição amostral = média população = 1200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std da distribuição amostral =                 = 800 / sqrt(15) = </a:t>
            </a:r>
            <a:r>
              <a:rPr lang="pt-BR"/>
              <a:t>206.55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Z_amostra = (30.000 - 1200) / </a:t>
            </a:r>
            <a:r>
              <a:rPr lang="pt-BR"/>
              <a:t>206.55</a:t>
            </a:r>
            <a:r>
              <a:rPr lang="pt-BR"/>
              <a:t> = 139.43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Olhando na tabela normal a prob para esse Z é de aproximadamente  </a:t>
            </a:r>
            <a:r>
              <a:rPr b="1" lang="pt-BR"/>
              <a:t>0</a:t>
            </a:r>
            <a:endParaRPr b="1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1800" y="3271427"/>
            <a:ext cx="919012" cy="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Revisão do Teorema Central do Limite</a:t>
            </a:r>
            <a:endParaRPr/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Exemplo, considere que eu pegue muitas </a:t>
            </a:r>
            <a:r>
              <a:rPr b="1" lang="pt-BR"/>
              <a:t>amostras de tamanho 15</a:t>
            </a:r>
            <a:r>
              <a:rPr lang="pt-BR"/>
              <a:t> e tire a média delas. Essas amostras são provenientes dos dados de salário da população brasileira (média de R$1.200,00 e std de R$ 800). Qual a chance de eu pegar uma amostra com média igual ou menor à R$ 1.500,00 ?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Média distribuição amostral = média população = 1200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std da distribuição amostral =                  = </a:t>
            </a:r>
            <a:r>
              <a:rPr lang="pt-BR"/>
              <a:t> 800 / sqrt(15) = 206.55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Z_amostra = (2.000 - 1500) / 206.55 = 2.42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Olhando na tabela normal a prob para esse Z é de aproximadamente  </a:t>
            </a:r>
            <a:r>
              <a:rPr b="1" lang="pt-BR"/>
              <a:t>99.2%</a:t>
            </a:r>
            <a:endParaRPr b="1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4875" y="3244502"/>
            <a:ext cx="919012" cy="43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565525" y="1723500"/>
            <a:ext cx="2854500" cy="275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1245475" y="14205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População (N)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026450" y="3595075"/>
            <a:ext cx="733800" cy="673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1659550" y="32560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</a:t>
            </a:r>
            <a:r>
              <a:rPr lang="pt-BR"/>
              <a:t> (n)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65525" y="1723500"/>
            <a:ext cx="2854500" cy="275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1245475" y="14205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População (N)</a:t>
            </a: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2026450" y="3595075"/>
            <a:ext cx="733800" cy="673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1659550" y="32560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(n)</a:t>
            </a: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2861250" y="3864350"/>
            <a:ext cx="1467600" cy="403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4543800" y="3256000"/>
            <a:ext cx="434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geral eu só tenho uma amostra, obter dados da população pode ser impossível, muito caro, gastaria muito tempo, … ?</a:t>
            </a:r>
            <a:br>
              <a:rPr lang="pt-BR"/>
            </a:br>
            <a:br>
              <a:rPr lang="pt-BR"/>
            </a:br>
            <a:r>
              <a:rPr lang="pt-BR"/>
              <a:t>Neste caso eu tento descobrir os </a:t>
            </a:r>
            <a:r>
              <a:rPr b="1" lang="pt-BR"/>
              <a:t>parâmetros da população</a:t>
            </a:r>
            <a:r>
              <a:rPr lang="pt-BR"/>
              <a:t> com </a:t>
            </a:r>
            <a:r>
              <a:rPr b="1" lang="pt-BR"/>
              <a:t>estatísticas da amostra</a:t>
            </a:r>
            <a:r>
              <a:rPr lang="pt-BR"/>
              <a:t>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Diferença entre Parâmetros  e Estimadores</a:t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565525" y="1723500"/>
            <a:ext cx="2854500" cy="27534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245475" y="14205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População (N)</a:t>
            </a: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2026450" y="3595075"/>
            <a:ext cx="733800" cy="673200"/>
          </a:xfrm>
          <a:prstGeom prst="ellipse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Shape 178"/>
          <p:cNvSpPr txBox="1"/>
          <p:nvPr/>
        </p:nvSpPr>
        <p:spPr>
          <a:xfrm>
            <a:off x="1659550" y="3256000"/>
            <a:ext cx="1467600" cy="3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 (n)</a:t>
            </a:r>
            <a:endParaRPr/>
          </a:p>
        </p:txBody>
      </p:sp>
      <p:sp>
        <p:nvSpPr>
          <p:cNvPr id="179" name="Shape 179"/>
          <p:cNvSpPr txBox="1"/>
          <p:nvPr/>
        </p:nvSpPr>
        <p:spPr>
          <a:xfrm>
            <a:off x="4543800" y="3256000"/>
            <a:ext cx="4342800" cy="13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3830700" y="1077175"/>
            <a:ext cx="5170500" cy="3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posso estimar média e desvio padrão da população com a amostra?</a:t>
            </a:r>
            <a:br>
              <a:rPr lang="pt-BR"/>
            </a:br>
            <a:br>
              <a:rPr lang="pt-BR"/>
            </a:br>
            <a:br>
              <a:rPr lang="pt-BR"/>
            </a:b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5833588" y="2021463"/>
            <a:ext cx="612600" cy="36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6570750" y="1831200"/>
            <a:ext cx="2201400" cy="673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estimador da média da população é a própria média amostral. </a:t>
            </a:r>
            <a:endParaRPr/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425" y="1976964"/>
            <a:ext cx="1770600" cy="4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 rot="3429568">
            <a:off x="3824025" y="2716200"/>
            <a:ext cx="1010137" cy="19705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4584725" y="3256025"/>
            <a:ext cx="4005600" cy="111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 vez que você um “hat” num símbolo de parâmetro você estará vendo na verdade um estimador do parâmetro.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